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4"/>
  </p:notesMasterIdLst>
  <p:handoutMasterIdLst>
    <p:handoutMasterId r:id="rId35"/>
  </p:handoutMasterIdLst>
  <p:sldIdLst>
    <p:sldId id="693" r:id="rId7"/>
    <p:sldId id="1768" r:id="rId8"/>
    <p:sldId id="739" r:id="rId9"/>
    <p:sldId id="1765" r:id="rId10"/>
    <p:sldId id="1762" r:id="rId11"/>
    <p:sldId id="1744" r:id="rId12"/>
    <p:sldId id="1767" r:id="rId13"/>
    <p:sldId id="1763" r:id="rId14"/>
    <p:sldId id="1764" r:id="rId15"/>
    <p:sldId id="1815" r:id="rId16"/>
    <p:sldId id="1796" r:id="rId17"/>
    <p:sldId id="1816" r:id="rId18"/>
    <p:sldId id="1818" r:id="rId19"/>
    <p:sldId id="1825" r:id="rId20"/>
    <p:sldId id="1824" r:id="rId21"/>
    <p:sldId id="627" r:id="rId22"/>
    <p:sldId id="1817" r:id="rId23"/>
    <p:sldId id="1790" r:id="rId24"/>
    <p:sldId id="1785" r:id="rId25"/>
    <p:sldId id="1819" r:id="rId26"/>
    <p:sldId id="1821" r:id="rId27"/>
    <p:sldId id="1786" r:id="rId28"/>
    <p:sldId id="1827" r:id="rId29"/>
    <p:sldId id="1828" r:id="rId30"/>
    <p:sldId id="741" r:id="rId31"/>
    <p:sldId id="680" r:id="rId32"/>
    <p:sldId id="742"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FFC000"/>
    <a:srgbClr val="59595A"/>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12:32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31655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12:32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63450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12:32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43223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12:32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82213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12:32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6407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12/15/22 12:32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4065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591361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708940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066276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8" r:id="rId3"/>
    <p:sldLayoutId id="2147483909" r:id="rId4"/>
    <p:sldLayoutId id="2147483910" r:id="rId5"/>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1" r:id="rId2"/>
    <p:sldLayoutId id="2147483912" r:id="rId3"/>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email">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Amdahl%27s_law" TargetMode="External"/><Relationship Id="rId3" Type="http://schemas.openxmlformats.org/officeDocument/2006/relationships/hyperlink" Target="https://people.idsia.ch/~juergen/linnainmaa1970thesis.pdf" TargetMode="External"/><Relationship Id="rId7" Type="http://schemas.openxmlformats.org/officeDocument/2006/relationships/hyperlink" Target="https://ucbrise.github.io/cs294-ai-sys-fa19/assets/lectures/lec06/06_distributed_training.pdf" TargetMode="External"/><Relationship Id="rId2" Type="http://schemas.openxmlformats.org/officeDocument/2006/relationships/hyperlink" Target="https://hpc.llnl.gov/documentation/tutorials/introduction-parallel-computing-tutorial" TargetMode="External"/><Relationship Id="rId1" Type="http://schemas.openxmlformats.org/officeDocument/2006/relationships/slideLayout" Target="../slideLayouts/slideLayout4.xml"/><Relationship Id="rId6" Type="http://schemas.openxmlformats.org/officeDocument/2006/relationships/hyperlink" Target="https://github.com/microsoft/AI-System/blob/main/Textbook/%E7%AC%AC6%E7%AB%A0-%E5%88%86%E5%B8%83%E5%BC%8F%E8%AE%AD%E7%BB%83%E7%AE%97%E6%B3%95%E4%B8%8E%E7%B3%BB%E7%BB%9F" TargetMode="External"/><Relationship Id="rId5" Type="http://schemas.openxmlformats.org/officeDocument/2006/relationships/hyperlink" Target="https://developer.nvidia.com/blog/training-bert-with-gpus/" TargetMode="External"/><Relationship Id="rId4" Type="http://schemas.openxmlformats.org/officeDocument/2006/relationships/hyperlink" Target="https://arxiv.org/pdf/1810.00736.pdf" TargetMode="External"/><Relationship Id="rId9" Type="http://schemas.openxmlformats.org/officeDocument/2006/relationships/hyperlink" Target="https://en.wikipedia.org/wiki/Gustafson%27s_la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4FD868D2-8407-2044-9E93-5FFE92CC3336}"/>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solidFill>
                  <a:schemeClr val="bg1"/>
                </a:solidFill>
                <a:latin typeface="Microsoft YaHei" panose="020B0503020204020204" pitchFamily="34" charset="-122"/>
                <a:ea typeface="Microsoft YaHei" panose="020B0503020204020204" pitchFamily="34" charset="-122"/>
              </a:rPr>
              <a:t>分布式集群</a:t>
            </a:r>
            <a:r>
              <a:rPr lang="zh-CN" altLang="en-US" sz="4000" kern="0" dirty="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AB7A3986-27E4-F44D-9973-E69BB70DD531}"/>
              </a:ext>
            </a:extLst>
          </p:cNvPr>
          <p:cNvSpPr txBox="1">
            <a:spLocks/>
          </p:cNvSpPr>
          <p:nvPr/>
        </p:nvSpPr>
        <p:spPr>
          <a:xfrm>
            <a:off x="337741" y="1772816"/>
            <a:ext cx="612068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基本介绍</a:t>
            </a:r>
          </a:p>
        </p:txBody>
      </p:sp>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05107836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033972" y="404664"/>
            <a:ext cx="10128817" cy="5833448"/>
          </a:xfrm>
          <a:prstGeom prst="rect">
            <a:avLst/>
          </a:prstGeom>
        </p:spPr>
      </p:pic>
    </p:spTree>
    <p:extLst>
      <p:ext uri="{BB962C8B-B14F-4D97-AF65-F5344CB8AC3E}">
        <p14:creationId xmlns:p14="http://schemas.microsoft.com/office/powerpoint/2010/main" val="36386822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1D3C3B3-9922-914E-A8FC-FA32EEB2F01C}"/>
              </a:ext>
            </a:extLst>
          </p:cNvPr>
          <p:cNvPicPr>
            <a:picLocks noChangeAspect="1"/>
          </p:cNvPicPr>
          <p:nvPr/>
        </p:nvPicPr>
        <p:blipFill rotWithShape="1">
          <a:blip r:embed="rId2"/>
          <a:srcRect t="11249" b="10000"/>
          <a:stretch/>
        </p:blipFill>
        <p:spPr>
          <a:xfrm>
            <a:off x="1849909" y="1412776"/>
            <a:ext cx="8064896" cy="4536504"/>
          </a:xfrm>
          <a:prstGeom prst="rect">
            <a:avLst/>
          </a:prstGeom>
        </p:spPr>
      </p:pic>
      <p:sp>
        <p:nvSpPr>
          <p:cNvPr id="10" name="标题 1">
            <a:extLst>
              <a:ext uri="{FF2B5EF4-FFF2-40B4-BE49-F238E27FC236}">
                <a16:creationId xmlns:a16="http://schemas.microsoft.com/office/drawing/2014/main" id="{88C6EBFD-667C-7A42-8DA3-7319265EE2E5}"/>
              </a:ext>
            </a:extLst>
          </p:cNvPr>
          <p:cNvSpPr>
            <a:spLocks noGrp="1"/>
          </p:cNvSpPr>
          <p:nvPr>
            <p:ph type="title"/>
          </p:nvPr>
        </p:nvSpPr>
        <p:spPr>
          <a:xfrm>
            <a:off x="623635" y="548680"/>
            <a:ext cx="10963473" cy="589190"/>
          </a:xfrm>
        </p:spPr>
        <p:txBody>
          <a:bodyPr/>
          <a:lstStyle/>
          <a:p>
            <a:r>
              <a:rPr lang="en-US" altLang="zh-CN" dirty="0">
                <a:solidFill>
                  <a:srgbClr val="C00000"/>
                </a:solidFill>
                <a:latin typeface="Futura Medium" panose="020B0602020204020303" pitchFamily="34" charset="-79"/>
                <a:ea typeface="+mj-ea"/>
                <a:cs typeface="Futura Medium" panose="020B0602020204020303" pitchFamily="34" charset="-79"/>
              </a:rPr>
              <a:t>AI</a:t>
            </a:r>
            <a:r>
              <a:rPr lang="zh-CN" altLang="en-US" dirty="0">
                <a:solidFill>
                  <a:srgbClr val="C00000"/>
                </a:solidFill>
                <a:latin typeface="Futura Medium" panose="020B0602020204020303" pitchFamily="34" charset="-79"/>
                <a:ea typeface="+mj-ea"/>
                <a:cs typeface="Futura Medium" panose="020B0602020204020303" pitchFamily="34" charset="-79"/>
              </a:rPr>
              <a:t> 集群</a:t>
            </a:r>
            <a:endParaRPr lang="zh-CN" altLang="en-US" sz="2800" dirty="0">
              <a:solidFill>
                <a:srgbClr val="C00000"/>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140802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C3D3B28-1A86-C743-AA34-9FFD5B56916B}"/>
              </a:ext>
            </a:extLst>
          </p:cNvPr>
          <p:cNvPicPr>
            <a:picLocks noChangeAspect="1"/>
          </p:cNvPicPr>
          <p:nvPr/>
        </p:nvPicPr>
        <p:blipFill>
          <a:blip r:embed="rId2"/>
          <a:stretch>
            <a:fillRect/>
          </a:stretch>
        </p:blipFill>
        <p:spPr>
          <a:xfrm>
            <a:off x="1106165" y="476672"/>
            <a:ext cx="9984432" cy="5616243"/>
          </a:xfrm>
          <a:prstGeom prst="rect">
            <a:avLst/>
          </a:prstGeom>
        </p:spPr>
      </p:pic>
    </p:spTree>
    <p:extLst>
      <p:ext uri="{BB962C8B-B14F-4D97-AF65-F5344CB8AC3E}">
        <p14:creationId xmlns:p14="http://schemas.microsoft.com/office/powerpoint/2010/main" val="4071658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A91A43-1399-234E-91E6-32171359E8F2}"/>
              </a:ext>
            </a:extLst>
          </p:cNvPr>
          <p:cNvPicPr>
            <a:picLocks noChangeAspect="1"/>
          </p:cNvPicPr>
          <p:nvPr/>
        </p:nvPicPr>
        <p:blipFill rotWithShape="1">
          <a:blip r:embed="rId2"/>
          <a:srcRect t="8503" b="5266"/>
          <a:stretch/>
        </p:blipFill>
        <p:spPr>
          <a:xfrm>
            <a:off x="1256603" y="656692"/>
            <a:ext cx="9683555" cy="5544616"/>
          </a:xfrm>
          <a:prstGeom prst="rect">
            <a:avLst/>
          </a:prstGeom>
        </p:spPr>
      </p:pic>
    </p:spTree>
    <p:extLst>
      <p:ext uri="{BB962C8B-B14F-4D97-AF65-F5344CB8AC3E}">
        <p14:creationId xmlns:p14="http://schemas.microsoft.com/office/powerpoint/2010/main" val="27483540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3AF72F-A7E7-9342-A1F8-F72ED0CF8292}"/>
              </a:ext>
            </a:extLst>
          </p:cNvPr>
          <p:cNvPicPr>
            <a:picLocks noChangeAspect="1"/>
          </p:cNvPicPr>
          <p:nvPr/>
        </p:nvPicPr>
        <p:blipFill rotWithShape="1">
          <a:blip r:embed="rId2"/>
          <a:srcRect t="10132" b="8885"/>
          <a:stretch/>
        </p:blipFill>
        <p:spPr>
          <a:xfrm>
            <a:off x="1071668" y="548680"/>
            <a:ext cx="10053425" cy="5400600"/>
          </a:xfrm>
          <a:prstGeom prst="rect">
            <a:avLst/>
          </a:prstGeom>
        </p:spPr>
      </p:pic>
    </p:spTree>
    <p:extLst>
      <p:ext uri="{BB962C8B-B14F-4D97-AF65-F5344CB8AC3E}">
        <p14:creationId xmlns:p14="http://schemas.microsoft.com/office/powerpoint/2010/main" val="35458435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cs typeface="Arial" pitchFamily="34" charset="0"/>
              </a:rPr>
              <a:t>加速</a:t>
            </a:r>
            <a:r>
              <a:rPr lang="zh-CN" altLang="en-US" dirty="0"/>
              <a:t>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946253" y="2225841"/>
                <a:ext cx="2132700"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Microsoft YaHei" panose="020B0503020204020204" pitchFamily="34" charset="-122"/>
                        </a:rPr>
                        <m:t>𝑠𝑐𝑎𝑙𝑒</m:t>
                      </m:r>
                      <m:r>
                        <a:rPr kumimoji="1" lang="en-US" altLang="zh-CN" sz="2000" i="1">
                          <a:latin typeface="Cambria Math" panose="02040503050406030204" pitchFamily="18" charset="0"/>
                          <a:ea typeface="Microsoft YaHei" panose="020B0503020204020204" pitchFamily="34" charset="-122"/>
                        </a:rPr>
                        <m:t> </m:t>
                      </m:r>
                      <m:r>
                        <a:rPr kumimoji="1" lang="en-US" altLang="zh-CN" sz="2000" i="1">
                          <a:latin typeface="Cambria Math" panose="02040503050406030204" pitchFamily="18" charset="0"/>
                          <a:ea typeface="Microsoft YaHei" panose="020B0503020204020204" pitchFamily="34" charset="-122"/>
                        </a:rPr>
                        <m:t>𝑓𝑎𝑐𝑡𝑜𝑟</m:t>
                      </m:r>
                      <m:r>
                        <a:rPr kumimoji="1" lang="en-US" altLang="zh-CN" sz="2000" i="1">
                          <a:latin typeface="Cambria Math" panose="02040503050406030204" pitchFamily="18" charset="0"/>
                          <a:ea typeface="Microsoft YaHei" panose="020B0503020204020204" pitchFamily="34" charset="-122"/>
                        </a:rPr>
                        <m:t>=</m:t>
                      </m:r>
                      <m:f>
                        <m:fPr>
                          <m:ctrlPr>
                            <a:rPr kumimoji="1" lang="en-US" altLang="zh-CN" sz="2000" i="1">
                              <a:latin typeface="Cambria Math" panose="02040503050406030204" pitchFamily="18" charset="0"/>
                              <a:ea typeface="Microsoft YaHei" panose="020B0503020204020204" pitchFamily="34" charset="-122"/>
                            </a:rPr>
                          </m:ctrlPr>
                        </m:fPr>
                        <m:num>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𝑇</m:t>
                              </m:r>
                            </m:e>
                            <m:sub>
                              <m:r>
                                <a:rPr kumimoji="1" lang="en-US" altLang="zh-CN" sz="2000" i="1">
                                  <a:latin typeface="Cambria Math" panose="02040503050406030204" pitchFamily="18" charset="0"/>
                                  <a:ea typeface="Microsoft YaHei" panose="020B0503020204020204" pitchFamily="34" charset="-122"/>
                                </a:rPr>
                                <m:t>𝑛</m:t>
                              </m:r>
                            </m:sub>
                          </m:sSub>
                        </m:num>
                        <m:den>
                          <m:r>
                            <a:rPr kumimoji="1" lang="en-US" altLang="zh-CN" sz="2000" i="1">
                              <a:latin typeface="Cambria Math" panose="02040503050406030204" pitchFamily="18" charset="0"/>
                              <a:ea typeface="Microsoft YaHei" panose="020B0503020204020204" pitchFamily="34" charset="-122"/>
                            </a:rPr>
                            <m:t>𝑛𝑇</m:t>
                          </m:r>
                        </m:den>
                      </m:f>
                    </m:oMath>
                  </m:oMathPara>
                </a14:m>
                <a:endParaRPr kumimoji="1" lang="zh-CN" altLang="en-US" sz="20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946253" y="2225841"/>
                <a:ext cx="2132700" cy="436017"/>
              </a:xfrm>
              <a:prstGeom prst="rect">
                <a:avLst/>
              </a:prstGeom>
              <a:blipFill>
                <a:blip r:embed="rId2"/>
                <a:stretch>
                  <a:fillRect l="-1775" t="-22222" r="-1775" b="-2222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238678" y="3118293"/>
            <a:ext cx="5136334" cy="2962530"/>
          </a:xfrm>
          <a:prstGeom prst="rect">
            <a:avLst/>
          </a:prstGeom>
        </p:spPr>
      </p:pic>
      <p:sp>
        <p:nvSpPr>
          <p:cNvPr id="5" name="矩形 4">
            <a:extLst>
              <a:ext uri="{FF2B5EF4-FFF2-40B4-BE49-F238E27FC236}">
                <a16:creationId xmlns:a16="http://schemas.microsoft.com/office/drawing/2014/main" id="{2409AAFC-4297-7E47-AB19-7FADC37481D9}"/>
              </a:ext>
            </a:extLst>
          </p:cNvPr>
          <p:cNvSpPr/>
          <p:nvPr/>
        </p:nvSpPr>
        <p:spPr>
          <a:xfrm>
            <a:off x="658617" y="1517955"/>
            <a:ext cx="10928491" cy="400110"/>
          </a:xfrm>
          <a:prstGeom prst="rect">
            <a:avLst/>
          </a:prstGeom>
        </p:spPr>
        <p:txBody>
          <a:bodyPr wrap="square">
            <a:spAutoFit/>
          </a:bodyPr>
          <a:lstStyle/>
          <a:p>
            <a:r>
              <a:rPr lang="zh-CN" altLang="en-US" sz="2000" dirty="0">
                <a:solidFill>
                  <a:srgbClr val="374154"/>
                </a:solidFill>
                <a:latin typeface="+mj-ea"/>
                <a:ea typeface="+mj-ea"/>
              </a:rPr>
              <a:t>假设单设备吞吐量为</a:t>
            </a:r>
            <a:r>
              <a:rPr lang="en-US" altLang="zh-CN" sz="2000" dirty="0">
                <a:solidFill>
                  <a:srgbClr val="374154"/>
                </a:solidFill>
                <a:latin typeface="+mj-ea"/>
                <a:ea typeface="+mj-ea"/>
              </a:rPr>
              <a:t>T</a:t>
            </a:r>
            <a:r>
              <a:rPr lang="zh-CN" altLang="en-US" sz="2000" dirty="0">
                <a:solidFill>
                  <a:srgbClr val="374154"/>
                </a:solidFill>
                <a:latin typeface="+mj-ea"/>
                <a:ea typeface="+mj-ea"/>
              </a:rPr>
              <a:t>，</a:t>
            </a:r>
            <a:r>
              <a:rPr lang="en-US" altLang="zh-CN" sz="2000" dirty="0">
                <a:solidFill>
                  <a:srgbClr val="374154"/>
                </a:solidFill>
                <a:latin typeface="+mj-ea"/>
                <a:ea typeface="+mj-ea"/>
              </a:rPr>
              <a:t>n</a:t>
            </a:r>
            <a:r>
              <a:rPr lang="zh-CN" altLang="en-US" sz="2000" dirty="0">
                <a:solidFill>
                  <a:srgbClr val="374154"/>
                </a:solidFill>
                <a:latin typeface="+mj-ea"/>
                <a:ea typeface="+mj-ea"/>
              </a:rPr>
              <a:t>个设备系统的吞吐量应为</a:t>
            </a:r>
            <a:r>
              <a:rPr lang="en-US" altLang="zh-CN" sz="2000" dirty="0" err="1">
                <a:solidFill>
                  <a:srgbClr val="374154"/>
                </a:solidFill>
                <a:latin typeface="+mj-ea"/>
                <a:ea typeface="+mj-ea"/>
              </a:rPr>
              <a:t>nT</a:t>
            </a:r>
            <a:r>
              <a:rPr lang="zh-CN" altLang="en-US" sz="2000" dirty="0">
                <a:solidFill>
                  <a:srgbClr val="374154"/>
                </a:solidFill>
                <a:latin typeface="+mj-ea"/>
                <a:ea typeface="+mj-ea"/>
              </a:rPr>
              <a:t>，系统实际达到吞吐量为</a:t>
            </a:r>
            <a:r>
              <a:rPr lang="en-US" altLang="zh-CN" sz="2000" dirty="0">
                <a:solidFill>
                  <a:srgbClr val="374154"/>
                </a:solidFill>
                <a:latin typeface="+mj-ea"/>
                <a:ea typeface="+mj-ea"/>
              </a:rPr>
              <a:t>Tn</a:t>
            </a:r>
            <a:r>
              <a:rPr lang="zh-CN" altLang="en-US" sz="2000" dirty="0">
                <a:solidFill>
                  <a:srgbClr val="374154"/>
                </a:solidFill>
                <a:latin typeface="+mj-ea"/>
                <a:ea typeface="+mj-ea"/>
              </a:rPr>
              <a:t>，则加速比为：</a:t>
            </a:r>
          </a:p>
        </p:txBody>
      </p:sp>
      <p:sp>
        <p:nvSpPr>
          <p:cNvPr id="7" name="矩形 6">
            <a:extLst>
              <a:ext uri="{FF2B5EF4-FFF2-40B4-BE49-F238E27FC236}">
                <a16:creationId xmlns:a16="http://schemas.microsoft.com/office/drawing/2014/main" id="{B94087C0-5A2E-D147-A13D-6677F4BEC4DE}"/>
              </a:ext>
            </a:extLst>
          </p:cNvPr>
          <p:cNvSpPr/>
          <p:nvPr/>
        </p:nvSpPr>
        <p:spPr>
          <a:xfrm>
            <a:off x="1006430" y="4538816"/>
            <a:ext cx="1723549" cy="400110"/>
          </a:xfrm>
          <a:prstGeom prst="rect">
            <a:avLst/>
          </a:prstGeom>
        </p:spPr>
        <p:txBody>
          <a:bodyPr wrap="none">
            <a:spAutoFit/>
          </a:bodyPr>
          <a:lstStyle/>
          <a:p>
            <a:r>
              <a:rPr lang="zh-CN" altLang="en-US" sz="2000" dirty="0">
                <a:solidFill>
                  <a:srgbClr val="374154"/>
                </a:solidFill>
                <a:latin typeface="+mj-ea"/>
                <a:ea typeface="+mj-ea"/>
              </a:rPr>
              <a:t>边际效应受限</a:t>
            </a:r>
          </a:p>
        </p:txBody>
      </p:sp>
    </p:spTree>
    <p:extLst>
      <p:ext uri="{BB962C8B-B14F-4D97-AF65-F5344CB8AC3E}">
        <p14:creationId xmlns:p14="http://schemas.microsoft.com/office/powerpoint/2010/main" val="126161460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569157"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a:stretch>
            <a:fillRect/>
          </a:stretch>
        </p:blipFill>
        <p:spPr>
          <a:xfrm>
            <a:off x="1237841"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a:xfrm>
            <a:off x="623635" y="548680"/>
            <a:ext cx="10963473" cy="589190"/>
          </a:xfrm>
        </p:spPr>
        <p:txBody>
          <a:bodyPr/>
          <a:lstStyle/>
          <a:p>
            <a:r>
              <a:rPr lang="zh-CN" altLang="en-US" dirty="0">
                <a:solidFill>
                  <a:srgbClr val="C00000"/>
                </a:solidFill>
                <a:latin typeface="+mj-ea"/>
                <a:ea typeface="+mj-ea"/>
                <a:cs typeface="Times New Roman" panose="02020503050405090304" pitchFamily="18" charset="0"/>
              </a:rPr>
              <a:t>通讯硬件</a:t>
            </a:r>
            <a:endParaRPr lang="zh-CN" altLang="en-US" sz="2800" dirty="0">
              <a:solidFill>
                <a:srgbClr val="C00000"/>
              </a:solidFill>
              <a:latin typeface="+mj-ea"/>
              <a:ea typeface="+mj-ea"/>
              <a:cs typeface="Times New Roman" panose="02020503050405090304" pitchFamily="18" charset="0"/>
            </a:endParaRPr>
          </a:p>
        </p:txBody>
      </p:sp>
      <p:sp>
        <p:nvSpPr>
          <p:cNvPr id="10" name="内容占位符 4">
            <a:extLst>
              <a:ext uri="{FF2B5EF4-FFF2-40B4-BE49-F238E27FC236}">
                <a16:creationId xmlns:a16="http://schemas.microsoft.com/office/drawing/2014/main" id="{2D866BE7-099F-A54C-9EC3-DD193CF4527A}"/>
              </a:ext>
            </a:extLst>
          </p:cNvPr>
          <p:cNvSpPr>
            <a:spLocks noGrp="1"/>
          </p:cNvSpPr>
          <p:nvPr>
            <p:ph sz="half" idx="1"/>
          </p:nvPr>
        </p:nvSpPr>
        <p:spPr>
          <a:xfrm>
            <a:off x="6012069" y="1213710"/>
            <a:ext cx="4680521" cy="4758068"/>
          </a:xfrm>
        </p:spPr>
        <p:txBody>
          <a:bodyPr anchor="ctr"/>
          <a:lstStyle/>
          <a:p>
            <a:r>
              <a:rPr lang="zh-CN" altLang="en-US" sz="2400" dirty="0">
                <a:solidFill>
                  <a:schemeClr val="bg2">
                    <a:lumMod val="75000"/>
                  </a:schemeClr>
                </a:solidFill>
                <a:latin typeface="Gill Sans MT" panose="020B0502020104020203" pitchFamily="34" charset="0"/>
              </a:rPr>
              <a:t>机器内通信</a:t>
            </a:r>
            <a:endParaRPr lang="en-US" altLang="zh-CN" sz="2400" dirty="0">
              <a:solidFill>
                <a:schemeClr val="bg2">
                  <a:lumMod val="75000"/>
                </a:schemeClr>
              </a:solidFill>
              <a:latin typeface="Gill Sans MT" panose="020B0502020104020203" pitchFamily="34" charset="0"/>
            </a:endParaRPr>
          </a:p>
          <a:p>
            <a:pPr lvl="1"/>
            <a:r>
              <a:rPr lang="zh-CN" altLang="en-US" sz="2000" dirty="0">
                <a:solidFill>
                  <a:schemeClr val="bg2">
                    <a:lumMod val="75000"/>
                  </a:schemeClr>
                </a:solidFill>
                <a:latin typeface="Gill Sans MT" panose="020B0502020104020203" pitchFamily="34" charset="0"/>
              </a:rPr>
              <a:t>共享内存</a:t>
            </a:r>
            <a:endParaRPr lang="en-US" altLang="zh-CN" sz="2000" dirty="0">
              <a:solidFill>
                <a:schemeClr val="bg2">
                  <a:lumMod val="75000"/>
                </a:schemeClr>
              </a:solidFill>
              <a:latin typeface="Gill Sans MT" panose="020B0502020104020203" pitchFamily="34" charset="0"/>
            </a:endParaRPr>
          </a:p>
          <a:p>
            <a:pPr lvl="1"/>
            <a:r>
              <a:rPr lang="en-US" altLang="zh-CN" sz="2000" dirty="0">
                <a:solidFill>
                  <a:schemeClr val="bg2">
                    <a:lumMod val="75000"/>
                  </a:schemeClr>
                </a:solidFill>
                <a:latin typeface="Gill Sans MT" panose="020B0502020104020203" pitchFamily="34" charset="0"/>
              </a:rPr>
              <a:t>PCIe</a:t>
            </a:r>
          </a:p>
          <a:p>
            <a:pPr lvl="1"/>
            <a:r>
              <a:rPr lang="en-US" altLang="zh-CN" sz="2000" dirty="0">
                <a:solidFill>
                  <a:schemeClr val="bg2">
                    <a:lumMod val="75000"/>
                  </a:schemeClr>
                </a:solidFill>
                <a:latin typeface="Gill Sans MT" panose="020B0502020104020203" pitchFamily="34" charset="0"/>
              </a:rPr>
              <a:t>NVLink</a:t>
            </a:r>
            <a:r>
              <a:rPr lang="zh-CN" altLang="en-US" sz="2000" dirty="0">
                <a:solidFill>
                  <a:schemeClr val="bg2">
                    <a:lumMod val="75000"/>
                  </a:schemeClr>
                </a:solidFill>
                <a:latin typeface="Gill Sans MT" panose="020B0502020104020203" pitchFamily="34" charset="0"/>
              </a:rPr>
              <a:t>（直连模式）</a:t>
            </a:r>
            <a:endParaRPr lang="en-US" altLang="zh-CN" sz="2000" dirty="0">
              <a:solidFill>
                <a:schemeClr val="bg2">
                  <a:lumMod val="75000"/>
                </a:schemeClr>
              </a:solidFill>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dirty="0">
                <a:latin typeface="Gill Sans MT" panose="020B0502020104020203" pitchFamily="34" charset="0"/>
              </a:rPr>
              <a:t>机器间通信</a:t>
            </a:r>
            <a:endParaRPr lang="en-US" altLang="zh-CN" sz="2400" dirty="0">
              <a:latin typeface="Gill Sans MT" panose="020B0502020104020203" pitchFamily="34" charset="0"/>
            </a:endParaRPr>
          </a:p>
          <a:p>
            <a:pPr lvl="1"/>
            <a:r>
              <a:rPr lang="en-US" altLang="zh-CN" sz="2000" dirty="0">
                <a:latin typeface="Gill Sans MT" panose="020B0502020104020203" pitchFamily="34" charset="0"/>
              </a:rPr>
              <a:t>TCP/IP</a:t>
            </a:r>
            <a:r>
              <a:rPr lang="zh-CN" altLang="en-US" sz="2000" dirty="0">
                <a:latin typeface="Gill Sans MT" panose="020B0502020104020203" pitchFamily="34" charset="0"/>
              </a:rPr>
              <a:t>网络</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RDMA</a:t>
            </a:r>
            <a:r>
              <a:rPr lang="zh-CN" altLang="en-US" sz="2000" dirty="0">
                <a:latin typeface="Gill Sans MT" panose="020B0502020104020203" pitchFamily="34" charset="0"/>
              </a:rPr>
              <a:t>网络（直连模式）</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31837631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a:stretch>
            <a:fillRect/>
          </a:stretch>
        </p:blipFill>
        <p:spPr>
          <a:xfrm>
            <a:off x="337741" y="1412776"/>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latin typeface="+mj-ea"/>
                <a:cs typeface="Times New Roman" panose="02020503050405090304" pitchFamily="18" charset="0"/>
              </a:rPr>
              <a:t>通讯硬件</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6458421" y="1196752"/>
            <a:ext cx="4266729" cy="4758068"/>
          </a:xfrm>
        </p:spPr>
        <p:txBody>
          <a:bodyPr anchor="ctr"/>
          <a:lstStyle/>
          <a:p>
            <a:pPr>
              <a:lnSpc>
                <a:spcPct val="150000"/>
              </a:lnSpc>
            </a:pPr>
            <a:r>
              <a:rPr lang="zh-CN" altLang="en-US" sz="2400" dirty="0">
                <a:latin typeface="Gill Sans MT" panose="020B0502020104020203" pitchFamily="34" charset="0"/>
              </a:rPr>
              <a:t>机器内通信</a:t>
            </a:r>
            <a:endParaRPr lang="en-US" altLang="zh-CN" sz="24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共享内存</a:t>
            </a:r>
            <a:endParaRPr lang="en-US" altLang="zh-CN" sz="2000" dirty="0">
              <a:latin typeface="Gill Sans MT" panose="020B0502020104020203" pitchFamily="34" charset="0"/>
            </a:endParaRPr>
          </a:p>
          <a:p>
            <a:pPr lvl="1">
              <a:lnSpc>
                <a:spcPct val="150000"/>
              </a:lnSpc>
            </a:pPr>
            <a:r>
              <a:rPr lang="en-US" altLang="zh-CN" sz="2000" dirty="0">
                <a:latin typeface="Gill Sans MT" panose="020B0502020104020203" pitchFamily="34" charset="0"/>
              </a:rPr>
              <a:t>PCIe</a:t>
            </a:r>
          </a:p>
          <a:p>
            <a:pPr lvl="1">
              <a:lnSpc>
                <a:spcPct val="150000"/>
              </a:lnSpc>
            </a:pPr>
            <a:r>
              <a:rPr lang="en-US" altLang="zh-CN" sz="2000" dirty="0">
                <a:latin typeface="Gill Sans MT" panose="020B0502020104020203" pitchFamily="34" charset="0"/>
              </a:rPr>
              <a:t>NVLink</a:t>
            </a:r>
            <a:r>
              <a:rPr lang="zh-CN" altLang="en-US" sz="2000" dirty="0">
                <a:latin typeface="Gill Sans MT" panose="020B0502020104020203" pitchFamily="34" charset="0"/>
              </a:rPr>
              <a:t>（直连模式）</a:t>
            </a:r>
            <a:endParaRPr lang="en-US" altLang="zh-CN" sz="2000" dirty="0">
              <a:latin typeface="Gill Sans MT" panose="020B0502020104020203" pitchFamily="34" charset="0"/>
            </a:endParaRPr>
          </a:p>
          <a:p>
            <a:pPr lvl="1">
              <a:lnSpc>
                <a:spcPct val="150000"/>
              </a:lnSpc>
            </a:pPr>
            <a:endParaRPr lang="en-US" altLang="zh-CN" sz="2000" dirty="0">
              <a:latin typeface="Gill Sans MT" panose="020B0502020104020203" pitchFamily="34" charset="0"/>
            </a:endParaRPr>
          </a:p>
          <a:p>
            <a:pPr>
              <a:lnSpc>
                <a:spcPct val="150000"/>
              </a:lnSpc>
            </a:pPr>
            <a:r>
              <a:rPr lang="zh-CN" altLang="en-US" sz="2400" dirty="0">
                <a:solidFill>
                  <a:schemeClr val="bg2">
                    <a:lumMod val="75000"/>
                  </a:schemeClr>
                </a:solidFill>
                <a:latin typeface="Gill Sans MT" panose="020B0502020104020203" pitchFamily="34" charset="0"/>
              </a:rPr>
              <a:t>机器间通信</a:t>
            </a:r>
            <a:endParaRPr lang="en-US" altLang="zh-CN" sz="24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TCP/IP</a:t>
            </a:r>
            <a:r>
              <a:rPr lang="zh-CN" altLang="en-US" sz="2000" dirty="0">
                <a:solidFill>
                  <a:schemeClr val="bg2">
                    <a:lumMod val="75000"/>
                  </a:schemeClr>
                </a:solidFill>
                <a:latin typeface="Gill Sans MT" panose="020B0502020104020203" pitchFamily="34" charset="0"/>
              </a:rPr>
              <a:t>网络</a:t>
            </a:r>
            <a:endParaRPr lang="en-US" altLang="zh-CN" sz="20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RDMA</a:t>
            </a:r>
            <a:r>
              <a:rPr lang="zh-CN" altLang="en-US" sz="2000" dirty="0">
                <a:solidFill>
                  <a:schemeClr val="bg2">
                    <a:lumMod val="75000"/>
                  </a:schemeClr>
                </a:solidFill>
                <a:latin typeface="Gill Sans MT" panose="020B0502020104020203" pitchFamily="34" charset="0"/>
              </a:rPr>
              <a:t>网络（直连模式）</a:t>
            </a:r>
            <a:endParaRPr lang="en-US" altLang="zh-CN" sz="2000" dirty="0">
              <a:solidFill>
                <a:schemeClr val="bg2">
                  <a:lumMod val="75000"/>
                </a:schemeClr>
              </a:solidFill>
              <a:latin typeface="Gill Sans MT" panose="020B0502020104020203" pitchFamily="34" charset="0"/>
            </a:endParaRPr>
          </a:p>
        </p:txBody>
      </p:sp>
    </p:spTree>
    <p:extLst>
      <p:ext uri="{BB962C8B-B14F-4D97-AF65-F5344CB8AC3E}">
        <p14:creationId xmlns:p14="http://schemas.microsoft.com/office/powerpoint/2010/main" val="233718827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通信软件：提供集合通信</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340768"/>
            <a:ext cx="11018520" cy="235467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latin typeface="Gill Sans MT" panose="020B0502020104020203" pitchFamily="34" charset="0"/>
              </a:rPr>
              <a:t>MPI</a:t>
            </a:r>
          </a:p>
          <a:p>
            <a:pPr marL="694190" lvl="1" indent="-457200">
              <a:buFont typeface="Arial" panose="020B0604020202020204" pitchFamily="34" charset="0"/>
              <a:buChar char="•"/>
            </a:pPr>
            <a:r>
              <a:rPr lang="zh-CN" altLang="en-US" sz="2000" kern="0" dirty="0">
                <a:latin typeface="Gill Sans MT" panose="020B0502020104020203" pitchFamily="34" charset="0"/>
              </a:rPr>
              <a:t>通用接口，可调用 </a:t>
            </a:r>
            <a:r>
              <a:rPr lang="en-US" altLang="zh-CN" sz="2000" kern="0" dirty="0">
                <a:latin typeface="Gill Sans MT" panose="020B0502020104020203" pitchFamily="34" charset="0"/>
              </a:rPr>
              <a:t>Open-MPI, MVAPICH2, Intel MPI, etc.</a:t>
            </a:r>
            <a:endParaRPr lang="en-US" sz="2000" kern="0" dirty="0">
              <a:latin typeface="Gill Sans MT" panose="020B0502020104020203" pitchFamily="34" charset="0"/>
            </a:endParaRPr>
          </a:p>
          <a:p>
            <a:pPr marL="452438" indent="-452438">
              <a:buFont typeface="Wingdings" pitchFamily="2" charset="2"/>
              <a:buChar char="l"/>
            </a:pPr>
            <a:r>
              <a:rPr lang="en-US" sz="2400" b="1" kern="0" dirty="0">
                <a:latin typeface="Gill Sans MT" panose="020B0502020104020203" pitchFamily="34" charset="0"/>
              </a:rPr>
              <a:t>NCCL</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HCCL</a:t>
            </a:r>
            <a:endParaRPr lang="en-US" sz="2400" b="1" kern="0" dirty="0">
              <a:latin typeface="Gill Sans MT" panose="020B0502020104020203" pitchFamily="34" charset="0"/>
            </a:endParaRPr>
          </a:p>
          <a:p>
            <a:pPr marL="685800" lvl="1" indent="-457200">
              <a:buFont typeface="Arial" panose="020B0604020202020204" pitchFamily="34" charset="0"/>
              <a:buChar char="•"/>
            </a:pPr>
            <a:r>
              <a:rPr lang="en-US" altLang="zh-CN" sz="2000" kern="0" dirty="0">
                <a:latin typeface="Gill Sans MT" panose="020B0502020104020203" pitchFamily="34" charset="0"/>
              </a:rPr>
              <a:t>GPU</a:t>
            </a:r>
            <a:r>
              <a:rPr lang="zh-CN" altLang="en-US" sz="2000" kern="0" dirty="0">
                <a:latin typeface="Gill Sans MT" panose="020B0502020104020203" pitchFamily="34" charset="0"/>
              </a:rPr>
              <a:t>通信优化，仅支持集中式通信</a:t>
            </a:r>
            <a:endParaRPr lang="en-US" altLang="zh-CN" sz="2000" kern="0" dirty="0">
              <a:latin typeface="Gill Sans MT" panose="020B0502020104020203" pitchFamily="34" charset="0"/>
            </a:endParaRPr>
          </a:p>
        </p:txBody>
      </p:sp>
      <p:pic>
        <p:nvPicPr>
          <p:cNvPr id="4" name="图片 3">
            <a:extLst>
              <a:ext uri="{FF2B5EF4-FFF2-40B4-BE49-F238E27FC236}">
                <a16:creationId xmlns:a16="http://schemas.microsoft.com/office/drawing/2014/main" id="{D0510BB1-7C9C-EB4E-B94E-42B0CFD6FBFC}"/>
              </a:ext>
            </a:extLst>
          </p:cNvPr>
          <p:cNvPicPr>
            <a:picLocks noChangeAspect="1"/>
          </p:cNvPicPr>
          <p:nvPr/>
        </p:nvPicPr>
        <p:blipFill rotWithShape="1">
          <a:blip r:embed="rId2">
            <a:extLst>
              <a:ext uri="{28A0092B-C50C-407E-A947-70E740481C1C}">
                <a14:useLocalDpi xmlns:a14="http://schemas.microsoft.com/office/drawing/2010/main" val="0"/>
              </a:ext>
            </a:extLst>
          </a:blip>
          <a:srcRect b="51688"/>
          <a:stretch/>
        </p:blipFill>
        <p:spPr>
          <a:xfrm>
            <a:off x="1129829" y="3695438"/>
            <a:ext cx="9723811" cy="2378299"/>
          </a:xfrm>
          <a:prstGeom prst="rect">
            <a:avLst/>
          </a:prstGeom>
        </p:spPr>
      </p:pic>
    </p:spTree>
    <p:extLst>
      <p:ext uri="{BB962C8B-B14F-4D97-AF65-F5344CB8AC3E}">
        <p14:creationId xmlns:p14="http://schemas.microsoft.com/office/powerpoint/2010/main" val="37980880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rPr>
              <a:t>内容背景</a:t>
            </a:r>
            <a:endParaRPr lang="en-US" altLang="zh-CN" sz="2800" b="1" dirty="0">
              <a:solidFill>
                <a:srgbClr val="374154"/>
              </a:solidFill>
            </a:endParaRPr>
          </a:p>
          <a:p>
            <a:pPr marL="694190" lvl="1" indent="-457200">
              <a:buFont typeface="Arial" panose="020B0604020202020204" pitchFamily="34" charset="0"/>
              <a:buChar char="•"/>
            </a:pPr>
            <a:r>
              <a:rPr lang="en-US" altLang="zh-CN" sz="2400" dirty="0">
                <a:solidFill>
                  <a:srgbClr val="374154"/>
                </a:solidFill>
              </a:rPr>
              <a:t>AI</a:t>
            </a:r>
            <a:r>
              <a:rPr lang="zh-CN" altLang="en-US" sz="2400" dirty="0">
                <a:solidFill>
                  <a:srgbClr val="374154"/>
                </a:solidFill>
              </a:rPr>
              <a:t>集群</a:t>
            </a:r>
            <a:r>
              <a:rPr lang="en-US" altLang="zh-CN" sz="2400" dirty="0">
                <a:solidFill>
                  <a:srgbClr val="374154"/>
                </a:solidFill>
              </a:rPr>
              <a:t>+</a:t>
            </a:r>
            <a:r>
              <a:rPr lang="zh-CN" altLang="en-US" sz="2400" dirty="0">
                <a:solidFill>
                  <a:srgbClr val="374154"/>
                </a:solidFill>
              </a:rPr>
              <a:t>大模型</a:t>
            </a:r>
            <a:r>
              <a:rPr lang="en-US" altLang="zh-CN" sz="2400" dirty="0">
                <a:solidFill>
                  <a:srgbClr val="374154"/>
                </a:solidFill>
              </a:rPr>
              <a:t>+</a:t>
            </a:r>
            <a:r>
              <a:rPr lang="zh-CN" altLang="en-US" sz="2400" dirty="0">
                <a:solidFill>
                  <a:srgbClr val="374154"/>
                </a:solidFill>
              </a:rPr>
              <a:t>分布式训练系统</a:t>
            </a:r>
          </a:p>
          <a:p>
            <a:pPr marL="457200" indent="-457200">
              <a:buFont typeface="+mj-lt"/>
              <a:buAutoNum type="arabicPeriod"/>
            </a:pPr>
            <a:r>
              <a:rPr lang="zh-CN" altLang="en-US" sz="2800" b="1" dirty="0">
                <a:solidFill>
                  <a:srgbClr val="374154"/>
                </a:solidFill>
              </a:rPr>
              <a:t>具体内容</a:t>
            </a:r>
          </a:p>
          <a:p>
            <a:pPr lvl="1"/>
            <a:r>
              <a:rPr lang="zh-CN" altLang="en-US" sz="2400" dirty="0">
                <a:solidFill>
                  <a:srgbClr val="374154"/>
                </a:solidFill>
              </a:rPr>
              <a:t>分布式集群</a:t>
            </a:r>
            <a:endParaRPr lang="en-US" altLang="zh-CN" sz="2400" dirty="0">
              <a:solidFill>
                <a:srgbClr val="374154"/>
              </a:solidFill>
            </a:endParaRPr>
          </a:p>
          <a:p>
            <a:pPr lvl="1"/>
            <a:r>
              <a:rPr lang="zh-CN" altLang="en-US" sz="2400" dirty="0">
                <a:solidFill>
                  <a:srgbClr val="374154"/>
                </a:solidFill>
              </a:rPr>
              <a:t>分布式算法</a:t>
            </a:r>
            <a:endParaRPr lang="en-US" altLang="zh-CN" sz="2400" dirty="0">
              <a:solidFill>
                <a:srgbClr val="374154"/>
              </a:solidFill>
            </a:endParaRPr>
          </a:p>
          <a:p>
            <a:pPr lvl="1"/>
            <a:r>
              <a:rPr lang="zh-CN" altLang="en-US" sz="2400" dirty="0">
                <a:solidFill>
                  <a:srgbClr val="374154"/>
                </a:solidFill>
              </a:rPr>
              <a:t>分布式并行</a:t>
            </a:r>
            <a:endParaRPr lang="en-US" altLang="zh-CN" sz="2000" dirty="0">
              <a:solidFill>
                <a:srgbClr val="374154"/>
              </a:solidFill>
            </a:endParaRPr>
          </a:p>
        </p:txBody>
      </p:sp>
    </p:spTree>
    <p:extLst>
      <p:ext uri="{BB962C8B-B14F-4D97-AF65-F5344CB8AC3E}">
        <p14:creationId xmlns:p14="http://schemas.microsoft.com/office/powerpoint/2010/main" val="301721579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297132126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a:stretch>
            <a:fillRect/>
          </a:stretch>
        </p:blipFill>
        <p:spPr>
          <a:xfrm rot="16200000">
            <a:off x="3523785" y="94285"/>
            <a:ext cx="5149192" cy="7272807"/>
          </a:xfrm>
          <a:prstGeom prst="rect">
            <a:avLst/>
          </a:prstGeom>
        </p:spPr>
      </p:pic>
    </p:spTree>
    <p:extLst>
      <p:ext uri="{BB962C8B-B14F-4D97-AF65-F5344CB8AC3E}">
        <p14:creationId xmlns:p14="http://schemas.microsoft.com/office/powerpoint/2010/main" val="387891220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rPr>
              <a:t>MoE</a:t>
            </a:r>
            <a:r>
              <a:rPr lang="zh-CN" altLang="en-US" sz="3200" dirty="0">
                <a:solidFill>
                  <a:srgbClr val="C00000"/>
                </a:solidFill>
                <a:latin typeface="Futura Medium" panose="020B0602020204020303" pitchFamily="34" charset="-79"/>
                <a:ea typeface="微软雅黑" pitchFamily="34" charset="-122"/>
                <a:cs typeface="Futura Medium" panose="020B0602020204020303" pitchFamily="34" charset="-79"/>
              </a:rPr>
              <a:t> 稀疏混合专家结构模型参数量进一步突破</a:t>
            </a:r>
            <a:endPar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5" name="图片 4">
            <a:extLst>
              <a:ext uri="{FF2B5EF4-FFF2-40B4-BE49-F238E27FC236}">
                <a16:creationId xmlns:a16="http://schemas.microsoft.com/office/drawing/2014/main" id="{102E108F-7995-6B42-A0EA-5682968835E6}"/>
              </a:ext>
            </a:extLst>
          </p:cNvPr>
          <p:cNvPicPr>
            <a:picLocks noChangeAspect="1"/>
          </p:cNvPicPr>
          <p:nvPr/>
        </p:nvPicPr>
        <p:blipFill>
          <a:blip r:embed="rId2"/>
          <a:stretch>
            <a:fillRect/>
          </a:stretch>
        </p:blipFill>
        <p:spPr>
          <a:xfrm>
            <a:off x="1849909" y="2345876"/>
            <a:ext cx="7951328" cy="3887804"/>
          </a:xfrm>
          <a:prstGeom prst="rect">
            <a:avLst/>
          </a:prstGeom>
        </p:spPr>
      </p:pic>
      <p:sp>
        <p:nvSpPr>
          <p:cNvPr id="6" name="矩形 5">
            <a:extLst>
              <a:ext uri="{FF2B5EF4-FFF2-40B4-BE49-F238E27FC236}">
                <a16:creationId xmlns:a16="http://schemas.microsoft.com/office/drawing/2014/main" id="{8C7556B1-8B4F-6949-8A64-034BC470DA1F}"/>
              </a:ext>
            </a:extLst>
          </p:cNvPr>
          <p:cNvSpPr/>
          <p:nvPr/>
        </p:nvSpPr>
        <p:spPr>
          <a:xfrm>
            <a:off x="805793" y="1412776"/>
            <a:ext cx="10585176" cy="658194"/>
          </a:xfrm>
          <a:prstGeom prst="rect">
            <a:avLst/>
          </a:prstGeom>
        </p:spPr>
        <p:txBody>
          <a:bodyPr wrap="square">
            <a:spAutoFit/>
          </a:bodyPr>
          <a:lstStyle/>
          <a:p>
            <a:pPr>
              <a:lnSpc>
                <a:spcPct val="120000"/>
              </a:lnSpc>
            </a:pPr>
            <a:r>
              <a:rPr lang="zh-CN" altLang="en-US" sz="1600" dirty="0">
                <a:solidFill>
                  <a:srgbClr val="374154"/>
                </a:solidFill>
                <a:latin typeface="+mj-ea"/>
                <a:ea typeface="+mj-ea"/>
              </a:rPr>
              <a:t>稀疏门控专家混合模型（</a:t>
            </a:r>
            <a:r>
              <a:rPr lang="en-US" altLang="zh-CN" sz="1600" dirty="0">
                <a:solidFill>
                  <a:srgbClr val="374154"/>
                </a:solidFill>
                <a:latin typeface="+mj-ea"/>
                <a:ea typeface="+mj-ea"/>
              </a:rPr>
              <a:t>Sparsely-Gated MoE</a:t>
            </a:r>
            <a:r>
              <a:rPr lang="zh-CN" altLang="en-US" sz="1600" dirty="0">
                <a:solidFill>
                  <a:srgbClr val="374154"/>
                </a:solidFill>
                <a:latin typeface="+mj-ea"/>
                <a:ea typeface="+mj-ea"/>
              </a:rPr>
              <a:t>）：旨在实现条件计算，即神经网络的某些部分以每个样本为基础进行激活，作为一种显著增加模型容量和能力而不必成比例增加计算量的方法。</a:t>
            </a:r>
          </a:p>
        </p:txBody>
      </p:sp>
    </p:spTree>
    <p:extLst>
      <p:ext uri="{BB962C8B-B14F-4D97-AF65-F5344CB8AC3E}">
        <p14:creationId xmlns:p14="http://schemas.microsoft.com/office/powerpoint/2010/main" val="215235236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alt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grpSp>
        <p:nvGrpSpPr>
          <p:cNvPr id="5" name="组合 4">
            <a:extLst>
              <a:ext uri="{FF2B5EF4-FFF2-40B4-BE49-F238E27FC236}">
                <a16:creationId xmlns:a16="http://schemas.microsoft.com/office/drawing/2014/main" id="{3445EC1E-DC80-EC4C-B912-F5249281CDD6}"/>
              </a:ext>
            </a:extLst>
          </p:cNvPr>
          <p:cNvGrpSpPr/>
          <p:nvPr/>
        </p:nvGrpSpPr>
        <p:grpSpPr>
          <a:xfrm>
            <a:off x="5953157" y="3799778"/>
            <a:ext cx="5764173" cy="1668519"/>
            <a:chOff x="4802237" y="2552569"/>
            <a:chExt cx="2191283" cy="660407"/>
          </a:xfrm>
        </p:grpSpPr>
        <p:pic>
          <p:nvPicPr>
            <p:cNvPr id="6" name="图片 5">
              <a:extLst>
                <a:ext uri="{FF2B5EF4-FFF2-40B4-BE49-F238E27FC236}">
                  <a16:creationId xmlns:a16="http://schemas.microsoft.com/office/drawing/2014/main" id="{9C7BE5E7-0713-7A42-A21B-3A052FE58325}"/>
                </a:ext>
              </a:extLst>
            </p:cNvPr>
            <p:cNvPicPr>
              <a:picLocks noChangeAspect="1"/>
            </p:cNvPicPr>
            <p:nvPr/>
          </p:nvPicPr>
          <p:blipFill rotWithShape="1">
            <a:blip r:embed="rId2"/>
            <a:srcRect t="16592" r="76926" b="28156"/>
            <a:stretch/>
          </p:blipFill>
          <p:spPr>
            <a:xfrm>
              <a:off x="4802237" y="2552569"/>
              <a:ext cx="551590" cy="660407"/>
            </a:xfrm>
            <a:prstGeom prst="rect">
              <a:avLst/>
            </a:prstGeom>
          </p:spPr>
        </p:pic>
        <p:pic>
          <p:nvPicPr>
            <p:cNvPr id="7" name="图片 6">
              <a:extLst>
                <a:ext uri="{FF2B5EF4-FFF2-40B4-BE49-F238E27FC236}">
                  <a16:creationId xmlns:a16="http://schemas.microsoft.com/office/drawing/2014/main" id="{D887D508-85E4-6242-89BE-78C8EB7A65BC}"/>
                </a:ext>
              </a:extLst>
            </p:cNvPr>
            <p:cNvPicPr>
              <a:picLocks noChangeAspect="1"/>
            </p:cNvPicPr>
            <p:nvPr/>
          </p:nvPicPr>
          <p:blipFill rotWithShape="1">
            <a:blip r:embed="rId3"/>
            <a:srcRect r="81320" b="-2505"/>
            <a:stretch/>
          </p:blipFill>
          <p:spPr>
            <a:xfrm>
              <a:off x="5461877" y="2597768"/>
              <a:ext cx="464895" cy="570494"/>
            </a:xfrm>
            <a:prstGeom prst="rect">
              <a:avLst/>
            </a:prstGeom>
          </p:spPr>
        </p:pic>
        <p:pic>
          <p:nvPicPr>
            <p:cNvPr id="8" name="图片 7">
              <a:extLst>
                <a:ext uri="{FF2B5EF4-FFF2-40B4-BE49-F238E27FC236}">
                  <a16:creationId xmlns:a16="http://schemas.microsoft.com/office/drawing/2014/main" id="{649AE4B8-72E1-F44F-939A-B538B4E27E97}"/>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6053101" y="2607058"/>
              <a:ext cx="940419" cy="498488"/>
            </a:xfrm>
            <a:prstGeom prst="rect">
              <a:avLst/>
            </a:prstGeom>
          </p:spPr>
        </p:pic>
      </p:grpSp>
    </p:spTree>
    <p:extLst>
      <p:ext uri="{BB962C8B-B14F-4D97-AF65-F5344CB8AC3E}">
        <p14:creationId xmlns:p14="http://schemas.microsoft.com/office/powerpoint/2010/main" val="23517389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08404-DA5F-BF4E-8475-358759E84C44}"/>
              </a:ext>
            </a:extLst>
          </p:cNvPr>
          <p:cNvSpPr>
            <a:spLocks noGrp="1"/>
          </p:cNvSpPr>
          <p:nvPr>
            <p:ph type="title"/>
          </p:nvPr>
        </p:nvSpPr>
        <p:spPr/>
        <p:txBody>
          <a:bodyPr/>
          <a:lstStyle/>
          <a:p>
            <a:r>
              <a:rPr lang="zh-CN" altLang="en-US" dirty="0"/>
              <a:t>分布式训练系统</a:t>
            </a:r>
            <a:endParaRPr kumimoji="1" lang="zh-CN" altLang="en-US" dirty="0"/>
          </a:p>
        </p:txBody>
      </p:sp>
      <p:pic>
        <p:nvPicPr>
          <p:cNvPr id="5" name="图片 4">
            <a:extLst>
              <a:ext uri="{FF2B5EF4-FFF2-40B4-BE49-F238E27FC236}">
                <a16:creationId xmlns:a16="http://schemas.microsoft.com/office/drawing/2014/main" id="{3914A5EE-CA09-B947-8958-8C4AD17D3719}"/>
              </a:ext>
            </a:extLst>
          </p:cNvPr>
          <p:cNvPicPr>
            <a:picLocks noChangeAspect="1"/>
          </p:cNvPicPr>
          <p:nvPr/>
        </p:nvPicPr>
        <p:blipFill>
          <a:blip r:embed="rId2"/>
          <a:stretch>
            <a:fillRect/>
          </a:stretch>
        </p:blipFill>
        <p:spPr>
          <a:xfrm>
            <a:off x="623636" y="1628800"/>
            <a:ext cx="7920880" cy="4211328"/>
          </a:xfrm>
          <a:prstGeom prst="rect">
            <a:avLst/>
          </a:prstGeom>
        </p:spPr>
      </p:pic>
    </p:spTree>
    <p:extLst>
      <p:ext uri="{BB962C8B-B14F-4D97-AF65-F5344CB8AC3E}">
        <p14:creationId xmlns:p14="http://schemas.microsoft.com/office/powerpoint/2010/main" val="42544570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t>了解分布式训练的总体内容</a:t>
            </a:r>
            <a:endParaRPr lang="en-US" altLang="zh-CN" sz="2000" dirty="0"/>
          </a:p>
          <a:p>
            <a:pPr marL="457200" indent="-457200">
              <a:buFont typeface="+mj-lt"/>
              <a:buAutoNum type="arabicPeriod"/>
            </a:pPr>
            <a:r>
              <a:rPr lang="zh-CN" altLang="en-US" sz="2000" dirty="0"/>
              <a:t>了解了深度学习为什么需要大规模分布式训练</a:t>
            </a:r>
            <a:endParaRPr lang="en-US" altLang="zh-CN" sz="2000" dirty="0"/>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38AAD-04BD-C64D-B119-7A5DA0E84D40}"/>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33361BAD-154C-B34B-9122-DABC9E35432E}"/>
              </a:ext>
            </a:extLst>
          </p:cNvPr>
          <p:cNvSpPr>
            <a:spLocks noGrp="1"/>
          </p:cNvSpPr>
          <p:nvPr>
            <p:ph sz="half" idx="1"/>
          </p:nvPr>
        </p:nvSpPr>
        <p:spPr/>
        <p:txBody>
          <a:bodyPr/>
          <a:lstStyle/>
          <a:p>
            <a:pPr marL="273050" indent="-273050">
              <a:lnSpc>
                <a:spcPct val="120000"/>
              </a:lnSpc>
              <a:buFont typeface="+mj-lt"/>
              <a:buAutoNum type="arabicPeriod"/>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2">
                  <a:extLst>
                    <a:ext uri="{A12FA001-AC4F-418D-AE19-62706E023703}">
                      <ahyp:hlinkClr xmlns:ahyp="http://schemas.microsoft.com/office/drawing/2018/hyperlinkcolor" val="tx"/>
                    </a:ext>
                  </a:extLst>
                </a:hlinkClick>
              </a:rPr>
              <a:t>Introduction to Parallel Computing Tutorial</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2"/>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3">
                  <a:extLst>
                    <a:ext uri="{A12FA001-AC4F-418D-AE19-62706E023703}">
                      <ahyp:hlinkClr xmlns:ahyp="http://schemas.microsoft.com/office/drawing/2018/hyperlinkcolor" val="tx"/>
                    </a:ext>
                  </a:extLst>
                </a:hlinkClick>
              </a:rPr>
              <a:t>Seppo Linnainmaa, Algoritmin kumulatiivinen pyoristysvirhe yksittaisten pyoristysvirheiden taylor-kehitelmana</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3"/>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4">
                  <a:extLst>
                    <a:ext uri="{A12FA001-AC4F-418D-AE19-62706E023703}">
                      <ahyp:hlinkClr xmlns:ahyp="http://schemas.microsoft.com/office/drawing/2018/hyperlinkcolor" val="tx"/>
                    </a:ext>
                  </a:extLst>
                </a:hlinkClick>
              </a:rPr>
              <a:t>Benchmark Analysis of Representative Deep Neural Network Architectures</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6"/>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5">
                  <a:extLst>
                    <a:ext uri="{A12FA001-AC4F-418D-AE19-62706E023703}">
                      <ahyp:hlinkClr xmlns:ahyp="http://schemas.microsoft.com/office/drawing/2018/hyperlinkcolor" val="tx"/>
                    </a:ext>
                  </a:extLst>
                </a:hlinkClick>
              </a:rPr>
              <a:t>NVIDIA Tensor Core GPUs Train BERT in Less Than An Hour</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7"/>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6">
                  <a:extLst>
                    <a:ext uri="{A12FA001-AC4F-418D-AE19-62706E023703}">
                      <ahyp:hlinkClr xmlns:ahyp="http://schemas.microsoft.com/office/drawing/2018/hyperlinkcolor" val="tx"/>
                    </a:ext>
                  </a:extLst>
                </a:hlinkClick>
              </a:rPr>
              <a:t>Large Batch Optimization for Deep Learning: Training BERT in 76 minutes</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7"/>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7">
                  <a:extLst>
                    <a:ext uri="{A12FA001-AC4F-418D-AE19-62706E023703}">
                      <ahyp:hlinkClr xmlns:ahyp="http://schemas.microsoft.com/office/drawing/2018/hyperlinkcolor" val="tx"/>
                    </a:ext>
                  </a:extLst>
                </a:hlinkClick>
              </a:rPr>
              <a:t>Joseph E. Gonzalez AI-Systems Distributed Training</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4"/>
            </a:pPr>
            <a:r>
              <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8">
                  <a:extLst>
                    <a:ext uri="{A12FA001-AC4F-418D-AE19-62706E023703}">
                      <ahyp:hlinkClr xmlns:ahyp="http://schemas.microsoft.com/office/drawing/2018/hyperlinkcolor" val="tx"/>
                    </a:ext>
                  </a:extLst>
                </a:hlinkClick>
              </a:rPr>
              <a:t>阿姆达尔定律</a:t>
            </a:r>
            <a:endPar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5"/>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9">
                  <a:extLst>
                    <a:ext uri="{A12FA001-AC4F-418D-AE19-62706E023703}">
                      <ahyp:hlinkClr xmlns:ahyp="http://schemas.microsoft.com/office/drawing/2018/hyperlinkcolor" val="tx"/>
                    </a:ext>
                  </a:extLst>
                </a:hlinkClick>
              </a:rPr>
              <a:t>Gustafson</a:t>
            </a:r>
            <a:r>
              <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9">
                  <a:extLst>
                    <a:ext uri="{A12FA001-AC4F-418D-AE19-62706E023703}">
                      <ahyp:hlinkClr xmlns:ahyp="http://schemas.microsoft.com/office/drawing/2018/hyperlinkcolor" val="tx"/>
                    </a:ext>
                  </a:extLst>
                </a:hlinkClick>
              </a:rPr>
              <a:t>定律</a:t>
            </a:r>
            <a:endPar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p:txBody>
      </p:sp>
    </p:spTree>
    <p:extLst>
      <p:ext uri="{BB962C8B-B14F-4D97-AF65-F5344CB8AC3E}">
        <p14:creationId xmlns:p14="http://schemas.microsoft.com/office/powerpoint/2010/main" val="41858357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000" b="1" dirty="0">
                <a:solidFill>
                  <a:srgbClr val="374154"/>
                </a:solidFill>
              </a:rPr>
              <a:t>AI</a:t>
            </a:r>
            <a:r>
              <a:rPr lang="zh-CN" altLang="en-US" sz="2000" b="1" dirty="0">
                <a:solidFill>
                  <a:srgbClr val="374154"/>
                </a:solidFill>
              </a:rPr>
              <a:t>集群服务器架构：</a:t>
            </a:r>
            <a:r>
              <a:rPr lang="zh-CN" altLang="en-US" sz="1800" dirty="0">
                <a:solidFill>
                  <a:srgbClr val="374154"/>
                </a:solidFill>
              </a:rPr>
              <a:t>参数服务器模式 </a:t>
            </a:r>
            <a:r>
              <a:rPr lang="en-US" altLang="zh-CN" sz="1800" dirty="0">
                <a:solidFill>
                  <a:srgbClr val="374154"/>
                </a:solidFill>
              </a:rPr>
              <a:t>–</a:t>
            </a:r>
            <a:r>
              <a:rPr lang="zh-CN" altLang="en-US" sz="1800" dirty="0">
                <a:solidFill>
                  <a:srgbClr val="374154"/>
                </a:solidFill>
              </a:rPr>
              <a:t> 同步与异步并行 </a:t>
            </a:r>
            <a:r>
              <a:rPr lang="en-US" altLang="zh-CN" sz="1800" dirty="0">
                <a:solidFill>
                  <a:srgbClr val="374154"/>
                </a:solidFill>
              </a:rPr>
              <a:t>-</a:t>
            </a:r>
            <a:r>
              <a:rPr lang="zh-CN" altLang="en-US" sz="1800" dirty="0">
                <a:solidFill>
                  <a:srgbClr val="374154"/>
                </a:solidFill>
              </a:rPr>
              <a:t> 环同步算法</a:t>
            </a:r>
            <a:endParaRPr lang="en-US" altLang="zh-CN" sz="2000" b="1" dirty="0">
              <a:solidFill>
                <a:srgbClr val="374154"/>
              </a:solidFill>
            </a:endParaRPr>
          </a:p>
          <a:p>
            <a:pPr lvl="1"/>
            <a:r>
              <a:rPr lang="en-US" altLang="zh-CN" sz="2000" b="1" dirty="0">
                <a:solidFill>
                  <a:srgbClr val="374154"/>
                </a:solidFill>
              </a:rPr>
              <a:t>AI</a:t>
            </a:r>
            <a:r>
              <a:rPr lang="zh-CN" altLang="en-US" sz="2000" b="1" dirty="0">
                <a:solidFill>
                  <a:srgbClr val="374154"/>
                </a:solidFill>
              </a:rPr>
              <a:t>集群软硬件通信：</a:t>
            </a:r>
            <a:r>
              <a:rPr lang="zh-CN" altLang="en-US" sz="1800" dirty="0">
                <a:solidFill>
                  <a:srgbClr val="374154"/>
                </a:solidFill>
              </a:rPr>
              <a:t>通信软硬件实现 </a:t>
            </a:r>
            <a:r>
              <a:rPr lang="en-US" altLang="zh-CN" sz="1800" dirty="0">
                <a:solidFill>
                  <a:srgbClr val="374154"/>
                </a:solidFill>
              </a:rPr>
              <a:t>-</a:t>
            </a:r>
            <a:r>
              <a:rPr lang="zh-CN" altLang="en-US" sz="1800" dirty="0">
                <a:solidFill>
                  <a:srgbClr val="374154"/>
                </a:solidFill>
              </a:rPr>
              <a:t> 通信实现方式</a:t>
            </a:r>
            <a:endParaRPr lang="en-US" altLang="zh-CN" sz="1800" dirty="0">
              <a:solidFill>
                <a:srgbClr val="374154"/>
              </a:solidFill>
            </a:endParaRPr>
          </a:p>
          <a:p>
            <a:pPr lvl="1"/>
            <a:r>
              <a:rPr lang="zh-CN" altLang="en-US" sz="2000" b="1" dirty="0">
                <a:solidFill>
                  <a:srgbClr val="374154"/>
                </a:solidFill>
              </a:rPr>
              <a:t>分布式通信原语：</a:t>
            </a:r>
            <a:r>
              <a:rPr lang="zh-CN" altLang="en-US" sz="1800" dirty="0">
                <a:solidFill>
                  <a:srgbClr val="374154"/>
                </a:solidFill>
              </a:rPr>
              <a:t>通信原语</a:t>
            </a:r>
            <a:endParaRPr lang="en-US" altLang="zh-CN" sz="1800" dirty="0">
              <a:solidFill>
                <a:srgbClr val="374154"/>
              </a:solidFill>
            </a:endParaRPr>
          </a:p>
          <a:p>
            <a:pPr lvl="1"/>
            <a:r>
              <a:rPr lang="zh-CN" altLang="en-US" sz="2000" b="1" dirty="0">
                <a:solidFill>
                  <a:srgbClr val="374154"/>
                </a:solidFill>
              </a:rPr>
              <a:t>框架分布式功能</a:t>
            </a:r>
            <a:r>
              <a:rPr lang="zh-CN" altLang="en-US" sz="2000" dirty="0">
                <a:solidFill>
                  <a:srgbClr val="374154"/>
                </a:solidFill>
              </a:rPr>
              <a:t>：</a:t>
            </a:r>
            <a:r>
              <a:rPr lang="zh-CN" altLang="en-US" sz="1800" dirty="0">
                <a:solidFill>
                  <a:srgbClr val="374154"/>
                </a:solidFill>
              </a:rPr>
              <a:t>并行处理硬件架构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AI</a:t>
            </a:r>
            <a:r>
              <a:rPr lang="zh-CN" altLang="en-US" sz="1800" dirty="0">
                <a:solidFill>
                  <a:srgbClr val="374154"/>
                </a:solidFill>
              </a:rPr>
              <a:t>框架中的分布式训练</a:t>
            </a:r>
            <a:endParaRPr lang="en-US" altLang="zh-CN" sz="2000" dirty="0">
              <a:solidFill>
                <a:srgbClr val="374154"/>
              </a:solidFill>
            </a:endParaRPr>
          </a:p>
          <a:p>
            <a:pPr lvl="1"/>
            <a:endParaRPr lang="en-US" altLang="zh-CN" sz="2000" b="1" dirty="0">
              <a:solidFill>
                <a:srgbClr val="374154"/>
              </a:solidFill>
            </a:endParaRPr>
          </a:p>
          <a:p>
            <a:pPr lvl="1"/>
            <a:r>
              <a:rPr lang="zh-CN" altLang="en-US" sz="2000" b="1" dirty="0">
                <a:solidFill>
                  <a:srgbClr val="374154"/>
                </a:solidFill>
              </a:rPr>
              <a:t>大模型算法：</a:t>
            </a:r>
            <a:r>
              <a:rPr lang="zh-CN" altLang="en-US" sz="1800" dirty="0">
                <a:solidFill>
                  <a:srgbClr val="374154"/>
                </a:solidFill>
              </a:rPr>
              <a:t>挑战 </a:t>
            </a:r>
            <a:r>
              <a:rPr lang="en-US" altLang="zh-CN" sz="1800" dirty="0">
                <a:solidFill>
                  <a:srgbClr val="374154"/>
                </a:solidFill>
              </a:rPr>
              <a:t>–</a:t>
            </a:r>
            <a:r>
              <a:rPr lang="zh-CN" altLang="en-US" sz="1800" dirty="0">
                <a:solidFill>
                  <a:srgbClr val="374154"/>
                </a:solidFill>
              </a:rPr>
              <a:t> 算法结构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SOTA</a:t>
            </a:r>
            <a:r>
              <a:rPr lang="zh-CN" altLang="en-US" sz="1800" dirty="0">
                <a:solidFill>
                  <a:srgbClr val="374154"/>
                </a:solidFill>
              </a:rPr>
              <a:t>大模型</a:t>
            </a:r>
            <a:endParaRPr lang="en-US" altLang="zh-CN" sz="1600" dirty="0">
              <a:solidFill>
                <a:srgbClr val="374154"/>
              </a:solidFill>
            </a:endParaRPr>
          </a:p>
          <a:p>
            <a:pPr lvl="1"/>
            <a:r>
              <a:rPr lang="zh-CN" altLang="en-US" sz="2000" b="1" dirty="0">
                <a:solidFill>
                  <a:srgbClr val="374154"/>
                </a:solidFill>
              </a:rPr>
              <a:t>分布式并行：</a:t>
            </a:r>
            <a:r>
              <a:rPr lang="zh-CN" altLang="en-US" sz="1800" dirty="0">
                <a:solidFill>
                  <a:srgbClr val="374154"/>
                </a:solidFill>
              </a:rPr>
              <a:t>数据并行 </a:t>
            </a:r>
            <a:r>
              <a:rPr lang="en-US" altLang="zh-CN" sz="1800" dirty="0">
                <a:solidFill>
                  <a:srgbClr val="374154"/>
                </a:solidFill>
              </a:rPr>
              <a:t>–</a:t>
            </a:r>
            <a:r>
              <a:rPr lang="zh-CN" altLang="en-US" sz="1800" dirty="0">
                <a:solidFill>
                  <a:srgbClr val="374154"/>
                </a:solidFill>
              </a:rPr>
              <a:t> 张量并行 </a:t>
            </a:r>
            <a:r>
              <a:rPr lang="en-US" altLang="zh-CN" sz="1800" dirty="0">
                <a:solidFill>
                  <a:srgbClr val="374154"/>
                </a:solidFill>
              </a:rPr>
              <a:t>–</a:t>
            </a:r>
            <a:r>
              <a:rPr lang="zh-CN" altLang="en-US" sz="1800" dirty="0">
                <a:solidFill>
                  <a:srgbClr val="374154"/>
                </a:solidFill>
              </a:rPr>
              <a:t> 自动并行 </a:t>
            </a:r>
            <a:r>
              <a:rPr lang="en-US" altLang="zh-CN" sz="1800" dirty="0">
                <a:solidFill>
                  <a:srgbClr val="374154"/>
                </a:solidFill>
              </a:rPr>
              <a:t>–</a:t>
            </a:r>
            <a:r>
              <a:rPr lang="zh-CN" altLang="en-US" sz="1800" dirty="0">
                <a:solidFill>
                  <a:srgbClr val="374154"/>
                </a:solidFill>
              </a:rPr>
              <a:t> 多维混合并行</a:t>
            </a:r>
            <a:endParaRPr lang="en-US" altLang="zh-CN" sz="1800" dirty="0">
              <a:solidFill>
                <a:srgbClr val="374154"/>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人工智能发展与大规模分布式训练关系</a:t>
            </a:r>
          </a:p>
        </p:txBody>
      </p:sp>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409791562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从串行计算到并行计算</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6" y="1412776"/>
            <a:ext cx="5690770" cy="4608512"/>
          </a:xfrm>
        </p:spPr>
        <p:txBody>
          <a:bodyPr/>
          <a:lstStyle/>
          <a:p>
            <a:r>
              <a:rPr lang="zh-CN" altLang="en-US" dirty="0"/>
              <a:t>深度学习训练的趋势</a:t>
            </a:r>
            <a:endParaRPr lang="en-US" altLang="zh-CN" dirty="0"/>
          </a:p>
          <a:p>
            <a:r>
              <a:rPr lang="zh-CN" altLang="en-US" dirty="0"/>
              <a:t>更优的模型 </a:t>
            </a:r>
            <a:r>
              <a:rPr lang="en-US" altLang="zh-CN" dirty="0"/>
              <a:t>-&gt; </a:t>
            </a:r>
            <a:r>
              <a:rPr lang="zh-CN" altLang="en-US" dirty="0"/>
              <a:t>更大的计算复杂度</a:t>
            </a:r>
            <a:endParaRPr lang="en-US" altLang="zh-CN" dirty="0"/>
          </a:p>
          <a:p>
            <a:r>
              <a:rPr lang="zh-CN" altLang="en-US" dirty="0"/>
              <a:t>深度学习训练需要巨大的并行能力</a:t>
            </a:r>
            <a:endParaRPr lang="en-US" altLang="zh-CN" dirty="0"/>
          </a:p>
          <a:p>
            <a:endParaRPr lang="en-US" altLang="zh-CN" dirty="0"/>
          </a:p>
          <a:p>
            <a:r>
              <a:rPr lang="en-US" altLang="zh-CN" sz="1800" b="1" dirty="0"/>
              <a:t>e.g. </a:t>
            </a:r>
            <a:r>
              <a:rPr lang="zh-CN" altLang="en-US" sz="1800" b="1" dirty="0"/>
              <a:t>语言模型：</a:t>
            </a:r>
            <a:endParaRPr lang="en-US" altLang="zh-CN" sz="1800" b="1" dirty="0"/>
          </a:p>
          <a:p>
            <a:pPr lvl="1"/>
            <a:r>
              <a:rPr lang="zh-CN" altLang="en-US" sz="1600" dirty="0"/>
              <a:t> </a:t>
            </a:r>
            <a:r>
              <a:rPr lang="en-US" altLang="zh-CN" sz="1600" dirty="0"/>
              <a:t>BERT(Large) </a:t>
            </a:r>
            <a:r>
              <a:rPr lang="zh-CN" altLang="en-US" sz="1600" dirty="0"/>
              <a:t>用 </a:t>
            </a:r>
            <a:r>
              <a:rPr lang="en-US" altLang="zh-CN" sz="1600" dirty="0"/>
              <a:t>V100 GPU</a:t>
            </a:r>
            <a:r>
              <a:rPr lang="zh-CN" altLang="en-US" sz="1600" dirty="0"/>
              <a:t>训练需时 </a:t>
            </a:r>
            <a:r>
              <a:rPr lang="en-US" altLang="zh-CN" sz="1600" dirty="0"/>
              <a:t>&gt;1</a:t>
            </a:r>
            <a:r>
              <a:rPr lang="zh-CN" altLang="en-US" sz="1600" dirty="0"/>
              <a:t>个月</a:t>
            </a:r>
            <a:endParaRPr lang="en-US" sz="1600" dirty="0"/>
          </a:p>
        </p:txBody>
      </p:sp>
      <p:pic>
        <p:nvPicPr>
          <p:cNvPr id="1026"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31D51999-43F8-4BB2-92EC-27F69887E36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8381" y="980728"/>
            <a:ext cx="5256284" cy="524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355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890570" cy="4608512"/>
          </a:xfrm>
        </p:spPr>
        <p:txBody>
          <a:bodyPr/>
          <a:lstStyle/>
          <a:p>
            <a:pPr marL="342900" indent="-342900">
              <a:buFont typeface="+mj-lt"/>
              <a:buAutoNum type="arabicPeriod"/>
            </a:pPr>
            <a:r>
              <a:rPr lang="zh-CN" altLang="en-US" sz="1800" dirty="0"/>
              <a:t>自监督学习方法，可以减少数据标注，降低训练研发成本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模型参数规模越大，有望进一步突破现有模型结构的精度局限</a:t>
            </a:r>
          </a:p>
          <a:p>
            <a:pPr marL="342900" indent="-342900">
              <a:buFont typeface="+mj-lt"/>
              <a:buAutoNum type="arabicPeriod"/>
            </a:pPr>
            <a:r>
              <a:rPr lang="zh-CN" altLang="en-US" sz="1800" dirty="0"/>
              <a:t>解决模型碎片化，提供预训练方案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61414427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C5BE4-49AF-7E4D-A165-5D976B83A57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Question?</a:t>
            </a:r>
            <a:endParaRPr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27513EA9-91DF-F44B-81DF-38F7FA3C64D4}"/>
              </a:ext>
            </a:extLst>
          </p:cNvPr>
          <p:cNvSpPr>
            <a:spLocks noGrp="1"/>
          </p:cNvSpPr>
          <p:nvPr>
            <p:ph sz="half" idx="1"/>
          </p:nvPr>
        </p:nvSpPr>
        <p:spPr/>
        <p:txBody>
          <a:bodyPr/>
          <a:lstStyle/>
          <a:p>
            <a:r>
              <a:rPr lang="zh-CN" altLang="en-US" dirty="0"/>
              <a:t>一味让模型变大、参数量爆炸式增长，就是真的智能？</a:t>
            </a:r>
            <a:endParaRPr lang="en-US" altLang="zh-CN" dirty="0"/>
          </a:p>
          <a:p>
            <a:r>
              <a:rPr lang="zh-CN" altLang="en-US" dirty="0"/>
              <a:t>大模型能真正让机器迈向智能？</a:t>
            </a:r>
          </a:p>
          <a:p>
            <a:endParaRPr lang="zh-CN" altLang="en-US" dirty="0"/>
          </a:p>
        </p:txBody>
      </p:sp>
    </p:spTree>
    <p:extLst>
      <p:ext uri="{BB962C8B-B14F-4D97-AF65-F5344CB8AC3E}">
        <p14:creationId xmlns:p14="http://schemas.microsoft.com/office/powerpoint/2010/main" val="120907327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509054"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7911451" y="2727090"/>
            <a:ext cx="240150" cy="3924218"/>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3924218 h 3924218"/>
                      <a:gd name="connsiteX1" fmla="*/ 120075 w 240150"/>
                      <a:gd name="connsiteY1" fmla="*/ 3904206 h 3924218"/>
                      <a:gd name="connsiteX2" fmla="*/ 120075 w 240150"/>
                      <a:gd name="connsiteY2" fmla="*/ 3263511 h 3924218"/>
                      <a:gd name="connsiteX3" fmla="*/ 120075 w 240150"/>
                      <a:gd name="connsiteY3" fmla="*/ 2680479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01402 h 3924218"/>
                      <a:gd name="connsiteX8" fmla="*/ 120075 w 240150"/>
                      <a:gd name="connsiteY8" fmla="*/ 699149 h 3924218"/>
                      <a:gd name="connsiteX9" fmla="*/ 120075 w 240150"/>
                      <a:gd name="connsiteY9" fmla="*/ 20012 h 3924218"/>
                      <a:gd name="connsiteX10" fmla="*/ 240150 w 240150"/>
                      <a:gd name="connsiteY10" fmla="*/ 0 h 3924218"/>
                      <a:gd name="connsiteX11" fmla="*/ 240150 w 240150"/>
                      <a:gd name="connsiteY11" fmla="*/ 536310 h 3924218"/>
                      <a:gd name="connsiteX12" fmla="*/ 240150 w 240150"/>
                      <a:gd name="connsiteY12" fmla="*/ 1111862 h 3924218"/>
                      <a:gd name="connsiteX13" fmla="*/ 240150 w 240150"/>
                      <a:gd name="connsiteY13" fmla="*/ 1687414 h 3924218"/>
                      <a:gd name="connsiteX14" fmla="*/ 240150 w 240150"/>
                      <a:gd name="connsiteY14" fmla="*/ 2262966 h 3924218"/>
                      <a:gd name="connsiteX15" fmla="*/ 240150 w 240150"/>
                      <a:gd name="connsiteY15" fmla="*/ 2917002 h 3924218"/>
                      <a:gd name="connsiteX16" fmla="*/ 240150 w 240150"/>
                      <a:gd name="connsiteY16" fmla="*/ 3924218 h 3924218"/>
                      <a:gd name="connsiteX0" fmla="*/ 240150 w 240150"/>
                      <a:gd name="connsiteY0" fmla="*/ 3924218 h 3924218"/>
                      <a:gd name="connsiteX1" fmla="*/ 120075 w 240150"/>
                      <a:gd name="connsiteY1" fmla="*/ 3904206 h 3924218"/>
                      <a:gd name="connsiteX2" fmla="*/ 120075 w 240150"/>
                      <a:gd name="connsiteY2" fmla="*/ 3225069 h 3924218"/>
                      <a:gd name="connsiteX3" fmla="*/ 120075 w 240150"/>
                      <a:gd name="connsiteY3" fmla="*/ 2584374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59065 h 3924218"/>
                      <a:gd name="connsiteX8" fmla="*/ 120075 w 240150"/>
                      <a:gd name="connsiteY8" fmla="*/ 776032 h 3924218"/>
                      <a:gd name="connsiteX9" fmla="*/ 120075 w 240150"/>
                      <a:gd name="connsiteY9" fmla="*/ 20012 h 3924218"/>
                      <a:gd name="connsiteX10" fmla="*/ 240150 w 240150"/>
                      <a:gd name="connsiteY10" fmla="*/ 0 h 392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3924218" stroke="0" extrusionOk="0">
                        <a:moveTo>
                          <a:pt x="240150" y="3924218"/>
                        </a:moveTo>
                        <a:cubicBezTo>
                          <a:pt x="175558" y="3924160"/>
                          <a:pt x="119410" y="3914966"/>
                          <a:pt x="120075" y="3904206"/>
                        </a:cubicBezTo>
                        <a:cubicBezTo>
                          <a:pt x="136565" y="3658818"/>
                          <a:pt x="136837" y="3582428"/>
                          <a:pt x="120075" y="3263511"/>
                        </a:cubicBezTo>
                        <a:cubicBezTo>
                          <a:pt x="103313" y="2944594"/>
                          <a:pt x="146695" y="2945651"/>
                          <a:pt x="120075" y="2680479"/>
                        </a:cubicBezTo>
                        <a:cubicBezTo>
                          <a:pt x="93455" y="2415307"/>
                          <a:pt x="110281" y="2287473"/>
                          <a:pt x="120075" y="1982121"/>
                        </a:cubicBezTo>
                        <a:cubicBezTo>
                          <a:pt x="115131" y="1974972"/>
                          <a:pt x="60251" y="1970803"/>
                          <a:pt x="0" y="1962109"/>
                        </a:cubicBezTo>
                        <a:cubicBezTo>
                          <a:pt x="68870" y="1963044"/>
                          <a:pt x="118531" y="1954015"/>
                          <a:pt x="120075" y="1942097"/>
                        </a:cubicBezTo>
                        <a:cubicBezTo>
                          <a:pt x="110615" y="1723561"/>
                          <a:pt x="118516" y="1446788"/>
                          <a:pt x="120075" y="1301402"/>
                        </a:cubicBezTo>
                        <a:cubicBezTo>
                          <a:pt x="121634" y="1156016"/>
                          <a:pt x="96069" y="833841"/>
                          <a:pt x="120075" y="699149"/>
                        </a:cubicBezTo>
                        <a:cubicBezTo>
                          <a:pt x="144081" y="564457"/>
                          <a:pt x="97757" y="288566"/>
                          <a:pt x="120075" y="20012"/>
                        </a:cubicBezTo>
                        <a:cubicBezTo>
                          <a:pt x="110502" y="9176"/>
                          <a:pt x="174993" y="-12159"/>
                          <a:pt x="240150" y="0"/>
                        </a:cubicBezTo>
                        <a:cubicBezTo>
                          <a:pt x="261156" y="156246"/>
                          <a:pt x="264262" y="268360"/>
                          <a:pt x="240150" y="536310"/>
                        </a:cubicBezTo>
                        <a:cubicBezTo>
                          <a:pt x="216039" y="804260"/>
                          <a:pt x="221785" y="894484"/>
                          <a:pt x="240150" y="1111862"/>
                        </a:cubicBezTo>
                        <a:cubicBezTo>
                          <a:pt x="258515" y="1329240"/>
                          <a:pt x="226889" y="1433792"/>
                          <a:pt x="240150" y="1687414"/>
                        </a:cubicBezTo>
                        <a:cubicBezTo>
                          <a:pt x="253411" y="1941036"/>
                          <a:pt x="251344" y="2109527"/>
                          <a:pt x="240150" y="2262966"/>
                        </a:cubicBezTo>
                        <a:cubicBezTo>
                          <a:pt x="228956" y="2416405"/>
                          <a:pt x="215162" y="2607512"/>
                          <a:pt x="240150" y="2917002"/>
                        </a:cubicBezTo>
                        <a:cubicBezTo>
                          <a:pt x="265138" y="3226492"/>
                          <a:pt x="239928" y="3596622"/>
                          <a:pt x="240150" y="3924218"/>
                        </a:cubicBezTo>
                        <a:close/>
                      </a:path>
                      <a:path w="240150" h="3924218" fill="none" extrusionOk="0">
                        <a:moveTo>
                          <a:pt x="240150" y="3924218"/>
                        </a:moveTo>
                        <a:cubicBezTo>
                          <a:pt x="174998" y="3925142"/>
                          <a:pt x="118634" y="3916043"/>
                          <a:pt x="120075" y="3904206"/>
                        </a:cubicBezTo>
                        <a:cubicBezTo>
                          <a:pt x="130946" y="3726890"/>
                          <a:pt x="128120" y="3381830"/>
                          <a:pt x="120075" y="3225069"/>
                        </a:cubicBezTo>
                        <a:cubicBezTo>
                          <a:pt x="112030" y="3068308"/>
                          <a:pt x="128222" y="2760584"/>
                          <a:pt x="120075" y="2584374"/>
                        </a:cubicBezTo>
                        <a:cubicBezTo>
                          <a:pt x="111928" y="2408164"/>
                          <a:pt x="126560" y="2250000"/>
                          <a:pt x="120075" y="1982121"/>
                        </a:cubicBezTo>
                        <a:cubicBezTo>
                          <a:pt x="119387" y="1972577"/>
                          <a:pt x="61375" y="1961689"/>
                          <a:pt x="0" y="1962109"/>
                        </a:cubicBezTo>
                        <a:cubicBezTo>
                          <a:pt x="65862" y="1964284"/>
                          <a:pt x="119009" y="1954359"/>
                          <a:pt x="120075" y="1942097"/>
                        </a:cubicBezTo>
                        <a:cubicBezTo>
                          <a:pt x="118988" y="1814530"/>
                          <a:pt x="138503" y="1626559"/>
                          <a:pt x="120075" y="1359065"/>
                        </a:cubicBezTo>
                        <a:cubicBezTo>
                          <a:pt x="101647" y="1091571"/>
                          <a:pt x="126956" y="930706"/>
                          <a:pt x="120075" y="776032"/>
                        </a:cubicBezTo>
                        <a:cubicBezTo>
                          <a:pt x="113194" y="621358"/>
                          <a:pt x="144433" y="213731"/>
                          <a:pt x="120075" y="20012"/>
                        </a:cubicBezTo>
                        <a:cubicBezTo>
                          <a:pt x="127581" y="15342"/>
                          <a:pt x="176264" y="-2048"/>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482211" y="4976025"/>
            <a:ext cx="2293833" cy="276999"/>
          </a:xfrm>
          <a:prstGeom prst="rect">
            <a:avLst/>
          </a:prstGeom>
          <a:noFill/>
        </p:spPr>
        <p:txBody>
          <a:bodyPr wrap="none" lIns="0" tIns="0" rIns="0" bIns="0" rtlCol="0">
            <a:spAutoFit/>
          </a:bodyPr>
          <a:lstStyle/>
          <a:p>
            <a:pPr algn="ctr"/>
            <a:r>
              <a:rPr lang="en-US" altLang="zh-CN" dirty="0">
                <a:solidFill>
                  <a:srgbClr val="374154"/>
                </a:solidFill>
                <a:latin typeface="+mj-ea"/>
                <a:ea typeface="+mj-ea"/>
              </a:rPr>
              <a:t>Moore</a:t>
            </a:r>
            <a:r>
              <a:rPr lang="zh-CN" altLang="en-US" dirty="0">
                <a:solidFill>
                  <a:srgbClr val="374154"/>
                </a:solidFill>
                <a:latin typeface="+mj-ea"/>
                <a:ea typeface="+mj-ea"/>
              </a:rPr>
              <a:t>定律</a:t>
            </a:r>
            <a:r>
              <a:rPr lang="en-US" altLang="zh-CN" dirty="0">
                <a:solidFill>
                  <a:srgbClr val="374154"/>
                </a:solidFill>
                <a:latin typeface="+mj-ea"/>
                <a:ea typeface="+mj-ea"/>
              </a:rPr>
              <a:t>+</a:t>
            </a:r>
            <a:r>
              <a:rPr lang="zh-CN" altLang="en-US" dirty="0">
                <a:solidFill>
                  <a:srgbClr val="374154"/>
                </a:solidFill>
                <a:latin typeface="+mj-ea"/>
                <a:ea typeface="+mj-ea"/>
              </a:rPr>
              <a:t>算法优化</a:t>
            </a:r>
            <a:endParaRPr lang="en-US" altLang="zh-CN" dirty="0">
              <a:solidFill>
                <a:srgbClr val="374154"/>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7602155" y="4976025"/>
            <a:ext cx="1040199" cy="276999"/>
          </a:xfrm>
          <a:prstGeom prst="rect">
            <a:avLst/>
          </a:prstGeom>
          <a:noFill/>
        </p:spPr>
        <p:txBody>
          <a:bodyPr wrap="square" lIns="0" tIns="0" rIns="0" bIns="0" rtlCol="0">
            <a:spAutoFit/>
          </a:bodyPr>
          <a:lstStyle/>
          <a:p>
            <a:pPr algn="l"/>
            <a:r>
              <a:rPr lang="zh-CN" altLang="en-US" dirty="0">
                <a:solidFill>
                  <a:srgbClr val="374154"/>
                </a:solidFill>
                <a:latin typeface="+mj-ea"/>
                <a:ea typeface="+mj-ea"/>
              </a:rPr>
              <a:t>可变因素</a:t>
            </a:r>
            <a:endParaRPr lang="en-US" dirty="0" err="1">
              <a:solidFill>
                <a:srgbClr val="374154"/>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81957"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Tree>
    <p:extLst>
      <p:ext uri="{BB962C8B-B14F-4D97-AF65-F5344CB8AC3E}">
        <p14:creationId xmlns:p14="http://schemas.microsoft.com/office/powerpoint/2010/main" val="248792806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338308661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16240</TotalTime>
  <Words>1062</Words>
  <Application>Microsoft Macintosh PowerPoint</Application>
  <PresentationFormat>自定义</PresentationFormat>
  <Paragraphs>155</Paragraphs>
  <Slides>27</Slides>
  <Notes>7</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27</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人工智能发展与大规模分布式训练关系</vt:lpstr>
      <vt:lpstr>从串行计算到并行计算</vt:lpstr>
      <vt:lpstr>深度学习迎来大模型（Foundation Models）</vt:lpstr>
      <vt:lpstr>Question?</vt:lpstr>
      <vt:lpstr>分布式深度学习的意义</vt:lpstr>
      <vt:lpstr>分布式深度学习的意义</vt:lpstr>
      <vt:lpstr>深度学习迎来大模型（Foundation Models）</vt:lpstr>
      <vt:lpstr>PowerPoint 演示文稿</vt:lpstr>
      <vt:lpstr>AI 集群</vt:lpstr>
      <vt:lpstr>PowerPoint 演示文稿</vt:lpstr>
      <vt:lpstr>PowerPoint 演示文稿</vt:lpstr>
      <vt:lpstr>PowerPoint 演示文稿</vt:lpstr>
      <vt:lpstr>加速比</vt:lpstr>
      <vt:lpstr>通讯硬件</vt:lpstr>
      <vt:lpstr>通讯硬件</vt:lpstr>
      <vt:lpstr>通信软件：提供集合通信</vt:lpstr>
      <vt:lpstr>深度学习迎来大模型（Foundation Models）</vt:lpstr>
      <vt:lpstr>Transformer 取代RNN、CNN进入大模型时代</vt:lpstr>
      <vt:lpstr>MoE 稀疏混合专家结构模型参数量进一步突破</vt:lpstr>
      <vt:lpstr>分布式训练系统</vt:lpstr>
      <vt:lpstr>分布式训练系统</vt:lpstr>
      <vt:lpstr>Summary</vt:lpstr>
      <vt:lpstr>PowerPoint 演示文稿</vt:lpstr>
      <vt:lpstr>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1866</cp:revision>
  <dcterms:created xsi:type="dcterms:W3CDTF">2015-01-14T10:38:57Z</dcterms:created>
  <dcterms:modified xsi:type="dcterms:W3CDTF">2022-12-14T16:44:33Z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